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</p:sldMasterIdLst>
  <p:notesMasterIdLst>
    <p:notesMasterId r:id="rId22"/>
  </p:notesMasterIdLst>
  <p:handoutMasterIdLst>
    <p:handoutMasterId r:id="rId23"/>
  </p:handoutMasterIdLst>
  <p:sldIdLst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9" r:id="rId15"/>
    <p:sldId id="337" r:id="rId16"/>
    <p:sldId id="343" r:id="rId17"/>
    <p:sldId id="340" r:id="rId18"/>
    <p:sldId id="341" r:id="rId19"/>
    <p:sldId id="342" r:id="rId20"/>
    <p:sldId id="344" r:id="rId21"/>
  </p:sldIdLst>
  <p:sldSz cx="9144000" cy="6858000" type="screen4x3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68" autoAdjust="0"/>
    <p:restoredTop sz="94692" autoAdjust="0"/>
  </p:normalViewPr>
  <p:slideViewPr>
    <p:cSldViewPr>
      <p:cViewPr varScale="1">
        <p:scale>
          <a:sx n="115" d="100"/>
          <a:sy n="115" d="100"/>
        </p:scale>
        <p:origin x="175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C5D800-E64E-41E1-9D02-EF0045E366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8F05902-3353-43C3-A837-B0A979B1B3F9}">
      <dgm:prSet custT="1"/>
      <dgm:spPr/>
      <dgm:t>
        <a:bodyPr/>
        <a:lstStyle/>
        <a:p>
          <a:pPr rtl="0"/>
          <a:r>
            <a:rPr lang="tr-TR" sz="1800" dirty="0" smtClean="0"/>
            <a:t>Plastik Film Makinaları </a:t>
          </a:r>
          <a:endParaRPr lang="tr-TR" sz="1800" dirty="0"/>
        </a:p>
      </dgm:t>
    </dgm:pt>
    <dgm:pt modelId="{96A8E461-FB6D-47C7-8236-123873BEDB96}" type="sibTrans" cxnId="{777A1C1F-1C63-4D31-84F2-11A3D0D1C945}">
      <dgm:prSet/>
      <dgm:spPr/>
      <dgm:t>
        <a:bodyPr/>
        <a:lstStyle/>
        <a:p>
          <a:endParaRPr lang="tr-TR"/>
        </a:p>
      </dgm:t>
    </dgm:pt>
    <dgm:pt modelId="{8F2728BD-D70F-4EEC-BFC3-396976CEE754}" type="parTrans" cxnId="{777A1C1F-1C63-4D31-84F2-11A3D0D1C945}">
      <dgm:prSet/>
      <dgm:spPr/>
      <dgm:t>
        <a:bodyPr/>
        <a:lstStyle/>
        <a:p>
          <a:endParaRPr lang="tr-TR"/>
        </a:p>
      </dgm:t>
    </dgm:pt>
    <dgm:pt modelId="{74B03DFB-4772-4AB1-ACAF-822AB75264CE}" type="pres">
      <dgm:prSet presAssocID="{26C5D800-E64E-41E1-9D02-EF0045E366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11D6C7E-D899-46EC-B467-3ACCD5B2FB5B}" type="pres">
      <dgm:prSet presAssocID="{68F05902-3353-43C3-A837-B0A979B1B3F9}" presName="parentText" presStyleLbl="node1" presStyleIdx="0" presStyleCnt="1" custAng="0" custScaleX="95000" custScaleY="45483" custLinFactNeighborX="-1106" custLinFactNeighborY="-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77A1C1F-1C63-4D31-84F2-11A3D0D1C945}" srcId="{26C5D800-E64E-41E1-9D02-EF0045E36639}" destId="{68F05902-3353-43C3-A837-B0A979B1B3F9}" srcOrd="0" destOrd="0" parTransId="{8F2728BD-D70F-4EEC-BFC3-396976CEE754}" sibTransId="{96A8E461-FB6D-47C7-8236-123873BEDB96}"/>
    <dgm:cxn modelId="{F9102EAF-F83C-4A06-9628-DA7F8933880F}" type="presOf" srcId="{68F05902-3353-43C3-A837-B0A979B1B3F9}" destId="{411D6C7E-D899-46EC-B467-3ACCD5B2FB5B}" srcOrd="0" destOrd="0" presId="urn:microsoft.com/office/officeart/2005/8/layout/vList2"/>
    <dgm:cxn modelId="{F2BD63DC-4157-41CA-8C73-E04F0FE78BA9}" type="presOf" srcId="{26C5D800-E64E-41E1-9D02-EF0045E36639}" destId="{74B03DFB-4772-4AB1-ACAF-822AB75264CE}" srcOrd="0" destOrd="0" presId="urn:microsoft.com/office/officeart/2005/8/layout/vList2"/>
    <dgm:cxn modelId="{C789EBA4-3352-4400-996A-A10FB58BAE97}" type="presParOf" srcId="{74B03DFB-4772-4AB1-ACAF-822AB75264CE}" destId="{411D6C7E-D899-46EC-B467-3ACCD5B2FB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996EF4-C4B9-4F89-B5C8-AF706235DD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1C6AD2F-BE2B-4F89-B911-C40F206E138F}">
      <dgm:prSet custT="1"/>
      <dgm:spPr/>
      <dgm:t>
        <a:bodyPr/>
        <a:lstStyle/>
        <a:p>
          <a:pPr rtl="0"/>
          <a:r>
            <a:rPr lang="tr-TR" sz="1800" dirty="0" smtClean="0"/>
            <a:t>Film İmalatı (</a:t>
          </a:r>
          <a:r>
            <a:rPr lang="tr-TR" sz="1800" dirty="0" err="1" smtClean="0"/>
            <a:t>Blown</a:t>
          </a:r>
          <a:r>
            <a:rPr lang="tr-TR" sz="1800" dirty="0" smtClean="0"/>
            <a:t> film)</a:t>
          </a:r>
          <a:endParaRPr lang="tr-TR" sz="1800" dirty="0"/>
        </a:p>
      </dgm:t>
    </dgm:pt>
    <dgm:pt modelId="{E1472026-A9CE-4F9B-95DD-8237BF44C23D}" type="parTrans" cxnId="{4ABBE65A-51E7-4D55-9EE2-F8608012CAAC}">
      <dgm:prSet/>
      <dgm:spPr/>
      <dgm:t>
        <a:bodyPr/>
        <a:lstStyle/>
        <a:p>
          <a:endParaRPr lang="tr-TR"/>
        </a:p>
      </dgm:t>
    </dgm:pt>
    <dgm:pt modelId="{FC7B20D4-10F2-493E-B550-79DE2BE3DF66}" type="sibTrans" cxnId="{4ABBE65A-51E7-4D55-9EE2-F8608012CAAC}">
      <dgm:prSet/>
      <dgm:spPr/>
      <dgm:t>
        <a:bodyPr/>
        <a:lstStyle/>
        <a:p>
          <a:endParaRPr lang="tr-TR"/>
        </a:p>
      </dgm:t>
    </dgm:pt>
    <dgm:pt modelId="{1F5C8020-8B2E-413F-A13B-91A84C332736}" type="pres">
      <dgm:prSet presAssocID="{C9996EF4-C4B9-4F89-B5C8-AF706235DD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D53030E-10D4-44D0-9102-DCB8656BDF54}" type="pres">
      <dgm:prSet presAssocID="{C1C6AD2F-BE2B-4F89-B911-C40F206E138F}" presName="parentText" presStyleLbl="node1" presStyleIdx="0" presStyleCnt="1" custScaleX="95000" custScaleY="50158" custLinFactNeighborY="-460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ABBE65A-51E7-4D55-9EE2-F8608012CAAC}" srcId="{C9996EF4-C4B9-4F89-B5C8-AF706235DD74}" destId="{C1C6AD2F-BE2B-4F89-B911-C40F206E138F}" srcOrd="0" destOrd="0" parTransId="{E1472026-A9CE-4F9B-95DD-8237BF44C23D}" sibTransId="{FC7B20D4-10F2-493E-B550-79DE2BE3DF66}"/>
    <dgm:cxn modelId="{4432715B-CA91-4010-AD54-2E2472BEE9AD}" type="presOf" srcId="{C1C6AD2F-BE2B-4F89-B911-C40F206E138F}" destId="{3D53030E-10D4-44D0-9102-DCB8656BDF54}" srcOrd="0" destOrd="0" presId="urn:microsoft.com/office/officeart/2005/8/layout/vList2"/>
    <dgm:cxn modelId="{DD83C092-D947-469C-A79E-A5E984B3835B}" type="presOf" srcId="{C9996EF4-C4B9-4F89-B5C8-AF706235DD74}" destId="{1F5C8020-8B2E-413F-A13B-91A84C332736}" srcOrd="0" destOrd="0" presId="urn:microsoft.com/office/officeart/2005/8/layout/vList2"/>
    <dgm:cxn modelId="{6E693907-AE08-4372-93CD-D59DCF1FEEAD}" type="presParOf" srcId="{1F5C8020-8B2E-413F-A13B-91A84C332736}" destId="{3D53030E-10D4-44D0-9102-DCB8656BDF5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B6D430-B22F-4834-B938-F090125E64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B7A814E-8F52-45C0-8615-D0D80ED494FB}">
      <dgm:prSet custT="1"/>
      <dgm:spPr/>
      <dgm:t>
        <a:bodyPr/>
        <a:lstStyle/>
        <a:p>
          <a:pPr rtl="0"/>
          <a:r>
            <a:rPr lang="tr-TR" sz="1800" dirty="0" smtClean="0"/>
            <a:t>Plastik Şişirme Makinaları</a:t>
          </a:r>
          <a:endParaRPr lang="tr-TR" sz="1800" dirty="0"/>
        </a:p>
      </dgm:t>
    </dgm:pt>
    <dgm:pt modelId="{5D53A78F-4CC2-4CEB-83EE-7B88B8F18A6A}" type="parTrans" cxnId="{BBDF1C58-7FCD-45FA-9B49-AE180F815ADF}">
      <dgm:prSet/>
      <dgm:spPr/>
      <dgm:t>
        <a:bodyPr/>
        <a:lstStyle/>
        <a:p>
          <a:endParaRPr lang="tr-TR"/>
        </a:p>
      </dgm:t>
    </dgm:pt>
    <dgm:pt modelId="{209F287E-F6E4-43D3-B819-22573564858C}" type="sibTrans" cxnId="{BBDF1C58-7FCD-45FA-9B49-AE180F815ADF}">
      <dgm:prSet/>
      <dgm:spPr/>
      <dgm:t>
        <a:bodyPr/>
        <a:lstStyle/>
        <a:p>
          <a:endParaRPr lang="tr-TR"/>
        </a:p>
      </dgm:t>
    </dgm:pt>
    <dgm:pt modelId="{B8434D27-F427-4A59-A0CA-3908179CD1DD}" type="pres">
      <dgm:prSet presAssocID="{D3B6D430-B22F-4834-B938-F090125E64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FFD044A-A972-43AC-84CC-BAEAA9BC0E4D}" type="pres">
      <dgm:prSet presAssocID="{4B7A814E-8F52-45C0-8615-D0D80ED494FB}" presName="parentText" presStyleLbl="node1" presStyleIdx="0" presStyleCnt="1" custLinFactNeighborX="-2353" custLinFactNeighborY="-1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BDF1C58-7FCD-45FA-9B49-AE180F815ADF}" srcId="{D3B6D430-B22F-4834-B938-F090125E6454}" destId="{4B7A814E-8F52-45C0-8615-D0D80ED494FB}" srcOrd="0" destOrd="0" parTransId="{5D53A78F-4CC2-4CEB-83EE-7B88B8F18A6A}" sibTransId="{209F287E-F6E4-43D3-B819-22573564858C}"/>
    <dgm:cxn modelId="{EFC9F140-288D-4B8B-8A82-A518963559AE}" type="presOf" srcId="{4B7A814E-8F52-45C0-8615-D0D80ED494FB}" destId="{BFFD044A-A972-43AC-84CC-BAEAA9BC0E4D}" srcOrd="0" destOrd="0" presId="urn:microsoft.com/office/officeart/2005/8/layout/vList2"/>
    <dgm:cxn modelId="{47A7B19F-BAA9-485D-829D-4A630CBE348D}" type="presOf" srcId="{D3B6D430-B22F-4834-B938-F090125E6454}" destId="{B8434D27-F427-4A59-A0CA-3908179CD1DD}" srcOrd="0" destOrd="0" presId="urn:microsoft.com/office/officeart/2005/8/layout/vList2"/>
    <dgm:cxn modelId="{E3B23DB9-7799-4449-AE90-3D6F18A00617}" type="presParOf" srcId="{B8434D27-F427-4A59-A0CA-3908179CD1DD}" destId="{BFFD044A-A972-43AC-84CC-BAEAA9BC0E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D7471D-7DC8-490B-8F35-2007988559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D1719D-5899-4B15-94D0-555FB28705C5}">
      <dgm:prSet custT="1"/>
      <dgm:spPr/>
      <dgm:t>
        <a:bodyPr/>
        <a:lstStyle/>
        <a:p>
          <a:pPr rtl="0"/>
          <a:r>
            <a:rPr lang="tr-TR" sz="1800" dirty="0" smtClean="0"/>
            <a:t>Boru, Profil ve Levha (Film)</a:t>
          </a:r>
          <a:endParaRPr lang="tr-TR" sz="1800" dirty="0"/>
        </a:p>
      </dgm:t>
    </dgm:pt>
    <dgm:pt modelId="{E8B88200-F26E-4300-B6CD-552A1584F4F0}" type="parTrans" cxnId="{41B2A044-2ED2-4878-AD0B-7AF4B716EE75}">
      <dgm:prSet/>
      <dgm:spPr/>
      <dgm:t>
        <a:bodyPr/>
        <a:lstStyle/>
        <a:p>
          <a:endParaRPr lang="tr-TR"/>
        </a:p>
      </dgm:t>
    </dgm:pt>
    <dgm:pt modelId="{98D5ADB8-BFE6-4CAA-961F-39D92A3A0D01}" type="sibTrans" cxnId="{41B2A044-2ED2-4878-AD0B-7AF4B716EE75}">
      <dgm:prSet/>
      <dgm:spPr/>
      <dgm:t>
        <a:bodyPr/>
        <a:lstStyle/>
        <a:p>
          <a:endParaRPr lang="tr-TR"/>
        </a:p>
      </dgm:t>
    </dgm:pt>
    <dgm:pt modelId="{505293A5-674C-4309-ACF3-0B14BDEEA6BC}" type="pres">
      <dgm:prSet presAssocID="{E0D7471D-7DC8-490B-8F35-2007988559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1162BB-D457-4B78-8C55-95C568D55A1D}" type="pres">
      <dgm:prSet presAssocID="{E0D1719D-5899-4B15-94D0-555FB28705C5}" presName="parentText" presStyleLbl="node1" presStyleIdx="0" presStyleCnt="1" custLinFactNeighborY="-1820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9621425-0FDC-43DF-A849-7A64E5CA7676}" type="presOf" srcId="{E0D1719D-5899-4B15-94D0-555FB28705C5}" destId="{501162BB-D457-4B78-8C55-95C568D55A1D}" srcOrd="0" destOrd="0" presId="urn:microsoft.com/office/officeart/2005/8/layout/vList2"/>
    <dgm:cxn modelId="{41B2A044-2ED2-4878-AD0B-7AF4B716EE75}" srcId="{E0D7471D-7DC8-490B-8F35-20079885599D}" destId="{E0D1719D-5899-4B15-94D0-555FB28705C5}" srcOrd="0" destOrd="0" parTransId="{E8B88200-F26E-4300-B6CD-552A1584F4F0}" sibTransId="{98D5ADB8-BFE6-4CAA-961F-39D92A3A0D01}"/>
    <dgm:cxn modelId="{6C443F9F-8D60-4A2F-A407-D1DC5426DE1A}" type="presOf" srcId="{E0D7471D-7DC8-490B-8F35-20079885599D}" destId="{505293A5-674C-4309-ACF3-0B14BDEEA6BC}" srcOrd="0" destOrd="0" presId="urn:microsoft.com/office/officeart/2005/8/layout/vList2"/>
    <dgm:cxn modelId="{7493B9F2-5336-4B52-B0A6-298DA695FE3E}" type="presParOf" srcId="{505293A5-674C-4309-ACF3-0B14BDEEA6BC}" destId="{501162BB-D457-4B78-8C55-95C568D55A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871E0C-00D7-4B2A-A6D1-8F85BF65224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1420151-0EDA-4F35-8C6A-9C2E3CE84BD3}">
      <dgm:prSet/>
      <dgm:spPr/>
      <dgm:t>
        <a:bodyPr/>
        <a:lstStyle/>
        <a:p>
          <a:pPr rtl="0"/>
          <a:r>
            <a:rPr lang="tr-TR" dirty="0" smtClean="0"/>
            <a:t>PLASTİK DOĞRAMA</a:t>
          </a:r>
          <a:endParaRPr lang="tr-TR" dirty="0"/>
        </a:p>
      </dgm:t>
    </dgm:pt>
    <dgm:pt modelId="{C8BBDD89-AEDF-463B-80F8-4529B5E95A60}" type="parTrans" cxnId="{E7579EB6-E646-4E0D-86FF-FFD301ABD659}">
      <dgm:prSet/>
      <dgm:spPr/>
      <dgm:t>
        <a:bodyPr/>
        <a:lstStyle/>
        <a:p>
          <a:endParaRPr lang="tr-TR"/>
        </a:p>
      </dgm:t>
    </dgm:pt>
    <dgm:pt modelId="{F0FA6CF7-636D-4349-AA51-28050DE6F63A}" type="sibTrans" cxnId="{E7579EB6-E646-4E0D-86FF-FFD301ABD659}">
      <dgm:prSet/>
      <dgm:spPr/>
      <dgm:t>
        <a:bodyPr/>
        <a:lstStyle/>
        <a:p>
          <a:endParaRPr lang="tr-TR"/>
        </a:p>
      </dgm:t>
    </dgm:pt>
    <dgm:pt modelId="{2A494FCB-EB78-46DD-9223-99B9ECB298DC}" type="pres">
      <dgm:prSet presAssocID="{71871E0C-00D7-4B2A-A6D1-8F85BF6522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53F787A-9C67-4BDC-9BCD-B1CB337F5239}" type="pres">
      <dgm:prSet presAssocID="{61420151-0EDA-4F35-8C6A-9C2E3CE84B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7579EB6-E646-4E0D-86FF-FFD301ABD659}" srcId="{71871E0C-00D7-4B2A-A6D1-8F85BF652244}" destId="{61420151-0EDA-4F35-8C6A-9C2E3CE84BD3}" srcOrd="0" destOrd="0" parTransId="{C8BBDD89-AEDF-463B-80F8-4529B5E95A60}" sibTransId="{F0FA6CF7-636D-4349-AA51-28050DE6F63A}"/>
    <dgm:cxn modelId="{7CAD8983-7681-4445-972F-AF28FE6A39B3}" type="presOf" srcId="{61420151-0EDA-4F35-8C6A-9C2E3CE84BD3}" destId="{753F787A-9C67-4BDC-9BCD-B1CB337F5239}" srcOrd="0" destOrd="0" presId="urn:microsoft.com/office/officeart/2005/8/layout/vList2"/>
    <dgm:cxn modelId="{A8C559E7-4AE7-495E-BC99-27BF1ECE4F6A}" type="presOf" srcId="{71871E0C-00D7-4B2A-A6D1-8F85BF652244}" destId="{2A494FCB-EB78-46DD-9223-99B9ECB298DC}" srcOrd="0" destOrd="0" presId="urn:microsoft.com/office/officeart/2005/8/layout/vList2"/>
    <dgm:cxn modelId="{FC3CA4F6-BA0E-47D6-940C-A4D26380BD21}" type="presParOf" srcId="{2A494FCB-EB78-46DD-9223-99B9ECB298DC}" destId="{753F787A-9C67-4BDC-9BCD-B1CB337F52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E64870-15A8-4F7D-A105-ADC9A9D271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4F5B25B-8F21-4168-AF8E-AD93F958BF6A}">
      <dgm:prSet custT="1"/>
      <dgm:spPr/>
      <dgm:t>
        <a:bodyPr/>
        <a:lstStyle/>
        <a:p>
          <a:pPr rtl="0"/>
          <a:r>
            <a:rPr lang="tr-TR" sz="2400" dirty="0" smtClean="0"/>
            <a:t>1)Enjeksiyon Ürünleri İmalatı</a:t>
          </a:r>
          <a:endParaRPr lang="tr-TR" sz="2400" dirty="0"/>
        </a:p>
      </dgm:t>
    </dgm:pt>
    <dgm:pt modelId="{346ABD3F-5549-4C6E-ABEE-9D67F168B14D}" type="parTrans" cxnId="{44ECFB85-AAA2-4B90-9A9E-6BFD6C368F75}">
      <dgm:prSet/>
      <dgm:spPr/>
      <dgm:t>
        <a:bodyPr/>
        <a:lstStyle/>
        <a:p>
          <a:endParaRPr lang="tr-TR"/>
        </a:p>
      </dgm:t>
    </dgm:pt>
    <dgm:pt modelId="{3974B9FF-0272-4F5E-9EA9-3A8C86FA8812}" type="sibTrans" cxnId="{44ECFB85-AAA2-4B90-9A9E-6BFD6C368F75}">
      <dgm:prSet/>
      <dgm:spPr/>
      <dgm:t>
        <a:bodyPr/>
        <a:lstStyle/>
        <a:p>
          <a:endParaRPr lang="tr-TR"/>
        </a:p>
      </dgm:t>
    </dgm:pt>
    <dgm:pt modelId="{74740A91-D48B-4E11-BFCE-3C7DCC309FC9}" type="pres">
      <dgm:prSet presAssocID="{39E64870-15A8-4F7D-A105-ADC9A9D27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8A8F75D-17D7-41DD-B8DF-2E08083355FA}" type="pres">
      <dgm:prSet presAssocID="{14F5B25B-8F21-4168-AF8E-AD93F958BF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50D6332-0279-4C79-AC49-71E9F02DB858}" type="presOf" srcId="{39E64870-15A8-4F7D-A105-ADC9A9D27132}" destId="{74740A91-D48B-4E11-BFCE-3C7DCC309FC9}" srcOrd="0" destOrd="0" presId="urn:microsoft.com/office/officeart/2005/8/layout/vList2"/>
    <dgm:cxn modelId="{59B8F569-ED92-4CB1-B162-3412EECD2F3A}" type="presOf" srcId="{14F5B25B-8F21-4168-AF8E-AD93F958BF6A}" destId="{08A8F75D-17D7-41DD-B8DF-2E08083355FA}" srcOrd="0" destOrd="0" presId="urn:microsoft.com/office/officeart/2005/8/layout/vList2"/>
    <dgm:cxn modelId="{44ECFB85-AAA2-4B90-9A9E-6BFD6C368F75}" srcId="{39E64870-15A8-4F7D-A105-ADC9A9D27132}" destId="{14F5B25B-8F21-4168-AF8E-AD93F958BF6A}" srcOrd="0" destOrd="0" parTransId="{346ABD3F-5549-4C6E-ABEE-9D67F168B14D}" sibTransId="{3974B9FF-0272-4F5E-9EA9-3A8C86FA8812}"/>
    <dgm:cxn modelId="{BADB25AF-E210-41ED-A1BA-82E80A6CFD70}" type="presParOf" srcId="{74740A91-D48B-4E11-BFCE-3C7DCC309FC9}" destId="{08A8F75D-17D7-41DD-B8DF-2E08083355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629C56-4BDC-4240-A71A-F8F1BF9FB2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07D2368-AB2A-4195-8CF8-538F38738B53}">
      <dgm:prSet custT="1"/>
      <dgm:spPr/>
      <dgm:t>
        <a:bodyPr/>
        <a:lstStyle/>
        <a:p>
          <a:pPr rtl="0"/>
          <a:r>
            <a:rPr lang="tr-TR" sz="2400" dirty="0" smtClean="0"/>
            <a:t>2)Budinözler (</a:t>
          </a:r>
          <a:r>
            <a:rPr lang="tr-TR" sz="2400" dirty="0" err="1" smtClean="0"/>
            <a:t>Ekstruderler</a:t>
          </a:r>
          <a:r>
            <a:rPr lang="tr-TR" sz="2400" dirty="0" smtClean="0"/>
            <a:t>)</a:t>
          </a:r>
          <a:endParaRPr lang="tr-TR" sz="2400" dirty="0"/>
        </a:p>
      </dgm:t>
    </dgm:pt>
    <dgm:pt modelId="{A116FFBF-D80B-4E4E-BF69-8E4E5B0C2EA6}" type="parTrans" cxnId="{10084986-F96A-4AC5-B9C4-384E9FDDC186}">
      <dgm:prSet/>
      <dgm:spPr/>
      <dgm:t>
        <a:bodyPr/>
        <a:lstStyle/>
        <a:p>
          <a:endParaRPr lang="tr-TR"/>
        </a:p>
      </dgm:t>
    </dgm:pt>
    <dgm:pt modelId="{814661C4-0C4E-47BD-BE58-419834967B80}" type="sibTrans" cxnId="{10084986-F96A-4AC5-B9C4-384E9FDDC186}">
      <dgm:prSet/>
      <dgm:spPr/>
      <dgm:t>
        <a:bodyPr/>
        <a:lstStyle/>
        <a:p>
          <a:endParaRPr lang="tr-TR"/>
        </a:p>
      </dgm:t>
    </dgm:pt>
    <dgm:pt modelId="{3AB15E6C-854D-43A6-8860-00E23C847F29}" type="pres">
      <dgm:prSet presAssocID="{A9629C56-4BDC-4240-A71A-F8F1BF9FB2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7E42044-C5CA-4FE4-BA25-5E66CD9897F5}" type="pres">
      <dgm:prSet presAssocID="{307D2368-AB2A-4195-8CF8-538F38738B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0084986-F96A-4AC5-B9C4-384E9FDDC186}" srcId="{A9629C56-4BDC-4240-A71A-F8F1BF9FB2C8}" destId="{307D2368-AB2A-4195-8CF8-538F38738B53}" srcOrd="0" destOrd="0" parTransId="{A116FFBF-D80B-4E4E-BF69-8E4E5B0C2EA6}" sibTransId="{814661C4-0C4E-47BD-BE58-419834967B80}"/>
    <dgm:cxn modelId="{B924E419-0678-4CA0-B290-FFD8F2FD3C14}" type="presOf" srcId="{307D2368-AB2A-4195-8CF8-538F38738B53}" destId="{E7E42044-C5CA-4FE4-BA25-5E66CD9897F5}" srcOrd="0" destOrd="0" presId="urn:microsoft.com/office/officeart/2005/8/layout/vList2"/>
    <dgm:cxn modelId="{D2AF717F-A4FC-4107-8A00-3C5E05F517A5}" type="presOf" srcId="{A9629C56-4BDC-4240-A71A-F8F1BF9FB2C8}" destId="{3AB15E6C-854D-43A6-8860-00E23C847F29}" srcOrd="0" destOrd="0" presId="urn:microsoft.com/office/officeart/2005/8/layout/vList2"/>
    <dgm:cxn modelId="{730E0269-3B31-42EC-A4D7-57AF4648A4B6}" type="presParOf" srcId="{3AB15E6C-854D-43A6-8860-00E23C847F29}" destId="{E7E42044-C5CA-4FE4-BA25-5E66CD9897F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EB2FAF-9675-43F3-B17B-B65F0E241D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DE8B1EC-1F88-48E5-A181-2BAAAF08309C}">
      <dgm:prSet custT="1"/>
      <dgm:spPr/>
      <dgm:t>
        <a:bodyPr/>
        <a:lstStyle/>
        <a:p>
          <a:pPr rtl="0"/>
          <a:r>
            <a:rPr lang="tr-TR" sz="2400" dirty="0" smtClean="0"/>
            <a:t>3)İleri Teknoloji (Bilgisayar kontrollü) </a:t>
          </a:r>
          <a:r>
            <a:rPr lang="tr-TR" sz="2400" dirty="0" err="1" smtClean="0"/>
            <a:t>Ekstruderler</a:t>
          </a:r>
          <a:endParaRPr lang="tr-TR" sz="2400" dirty="0"/>
        </a:p>
      </dgm:t>
    </dgm:pt>
    <dgm:pt modelId="{074C5032-F4C9-4C31-8D45-D50CB8F86C20}" type="parTrans" cxnId="{A3EE1ABE-7157-4685-819C-4C9FE41FD17D}">
      <dgm:prSet/>
      <dgm:spPr/>
      <dgm:t>
        <a:bodyPr/>
        <a:lstStyle/>
        <a:p>
          <a:endParaRPr lang="tr-TR"/>
        </a:p>
      </dgm:t>
    </dgm:pt>
    <dgm:pt modelId="{6C6552F4-18A0-4190-930A-70F6D4D575F6}" type="sibTrans" cxnId="{A3EE1ABE-7157-4685-819C-4C9FE41FD17D}">
      <dgm:prSet/>
      <dgm:spPr/>
      <dgm:t>
        <a:bodyPr/>
        <a:lstStyle/>
        <a:p>
          <a:endParaRPr lang="tr-TR"/>
        </a:p>
      </dgm:t>
    </dgm:pt>
    <dgm:pt modelId="{D85B929A-7F23-4382-8052-F505470D698B}" type="pres">
      <dgm:prSet presAssocID="{77EB2FAF-9675-43F3-B17B-B65F0E241D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B651B44-282B-4C5A-987E-F5557FDC63FA}" type="pres">
      <dgm:prSet presAssocID="{5DE8B1EC-1F88-48E5-A181-2BAAAF08309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3EE1ABE-7157-4685-819C-4C9FE41FD17D}" srcId="{77EB2FAF-9675-43F3-B17B-B65F0E241D3E}" destId="{5DE8B1EC-1F88-48E5-A181-2BAAAF08309C}" srcOrd="0" destOrd="0" parTransId="{074C5032-F4C9-4C31-8D45-D50CB8F86C20}" sibTransId="{6C6552F4-18A0-4190-930A-70F6D4D575F6}"/>
    <dgm:cxn modelId="{B3EFBB2E-C1D9-4E35-AE4E-ED91B121BCCF}" type="presOf" srcId="{5DE8B1EC-1F88-48E5-A181-2BAAAF08309C}" destId="{6B651B44-282B-4C5A-987E-F5557FDC63FA}" srcOrd="0" destOrd="0" presId="urn:microsoft.com/office/officeart/2005/8/layout/vList2"/>
    <dgm:cxn modelId="{82CE6D78-E8EC-4E0B-979D-D94C7E6B752E}" type="presOf" srcId="{77EB2FAF-9675-43F3-B17B-B65F0E241D3E}" destId="{D85B929A-7F23-4382-8052-F505470D698B}" srcOrd="0" destOrd="0" presId="urn:microsoft.com/office/officeart/2005/8/layout/vList2"/>
    <dgm:cxn modelId="{8631DA24-3608-4B12-BD2A-6B7542A3B4FC}" type="presParOf" srcId="{D85B929A-7F23-4382-8052-F505470D698B}" destId="{6B651B44-282B-4C5A-987E-F5557FDC6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D6C7E-D899-46EC-B467-3ACCD5B2FB5B}">
      <dsp:nvSpPr>
        <dsp:cNvPr id="0" name=""/>
        <dsp:cNvSpPr/>
      </dsp:nvSpPr>
      <dsp:spPr>
        <a:xfrm>
          <a:off x="0" y="1"/>
          <a:ext cx="3240360" cy="3958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Plastik Film Makinaları </a:t>
          </a:r>
          <a:endParaRPr lang="tr-TR" sz="1800" kern="1200" dirty="0"/>
        </a:p>
      </dsp:txBody>
      <dsp:txXfrm>
        <a:off x="19322" y="19323"/>
        <a:ext cx="3201716" cy="357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3030E-10D4-44D0-9102-DCB8656BDF54}">
      <dsp:nvSpPr>
        <dsp:cNvPr id="0" name=""/>
        <dsp:cNvSpPr/>
      </dsp:nvSpPr>
      <dsp:spPr>
        <a:xfrm>
          <a:off x="0" y="0"/>
          <a:ext cx="3240360" cy="395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Film İmalatı (</a:t>
          </a:r>
          <a:r>
            <a:rPr lang="tr-TR" sz="1800" kern="1200" dirty="0" err="1" smtClean="0"/>
            <a:t>Blown</a:t>
          </a:r>
          <a:r>
            <a:rPr lang="tr-TR" sz="1800" kern="1200" dirty="0" smtClean="0"/>
            <a:t> film)</a:t>
          </a:r>
          <a:endParaRPr lang="tr-TR" sz="1800" kern="1200" dirty="0"/>
        </a:p>
      </dsp:txBody>
      <dsp:txXfrm>
        <a:off x="19305" y="19305"/>
        <a:ext cx="3201750" cy="3568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D044A-A972-43AC-84CC-BAEAA9BC0E4D}">
      <dsp:nvSpPr>
        <dsp:cNvPr id="0" name=""/>
        <dsp:cNvSpPr/>
      </dsp:nvSpPr>
      <dsp:spPr>
        <a:xfrm>
          <a:off x="0" y="79"/>
          <a:ext cx="3240360" cy="395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Plastik Şişirme Makinaları</a:t>
          </a:r>
          <a:endParaRPr lang="tr-TR" sz="1800" kern="1200" dirty="0"/>
        </a:p>
      </dsp:txBody>
      <dsp:txXfrm>
        <a:off x="19316" y="19395"/>
        <a:ext cx="3201728" cy="3570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162BB-D457-4B78-8C55-95C568D55A1D}">
      <dsp:nvSpPr>
        <dsp:cNvPr id="0" name=""/>
        <dsp:cNvSpPr/>
      </dsp:nvSpPr>
      <dsp:spPr>
        <a:xfrm>
          <a:off x="0" y="0"/>
          <a:ext cx="3240360" cy="395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Boru, Profil ve Levha (Film)</a:t>
          </a:r>
          <a:endParaRPr lang="tr-TR" sz="1800" kern="1200" dirty="0"/>
        </a:p>
      </dsp:txBody>
      <dsp:txXfrm>
        <a:off x="19316" y="19316"/>
        <a:ext cx="3201728" cy="3570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F787A-9C67-4BDC-9BCD-B1CB337F5239}">
      <dsp:nvSpPr>
        <dsp:cNvPr id="0" name=""/>
        <dsp:cNvSpPr/>
      </dsp:nvSpPr>
      <dsp:spPr>
        <a:xfrm>
          <a:off x="0" y="84238"/>
          <a:ext cx="3168351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PLASTİK DOĞRAMA</a:t>
          </a:r>
          <a:endParaRPr lang="tr-TR" sz="2600" kern="1200" dirty="0"/>
        </a:p>
      </dsp:txBody>
      <dsp:txXfrm>
        <a:off x="30442" y="114680"/>
        <a:ext cx="3107467" cy="5627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8F75D-17D7-41DD-B8DF-2E08083355FA}">
      <dsp:nvSpPr>
        <dsp:cNvPr id="0" name=""/>
        <dsp:cNvSpPr/>
      </dsp:nvSpPr>
      <dsp:spPr>
        <a:xfrm>
          <a:off x="0" y="168"/>
          <a:ext cx="4176464" cy="461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1)Enjeksiyon Ürünleri İmalatı</a:t>
          </a:r>
          <a:endParaRPr lang="tr-TR" sz="2400" kern="1200" dirty="0"/>
        </a:p>
      </dsp:txBody>
      <dsp:txXfrm>
        <a:off x="22520" y="22688"/>
        <a:ext cx="4131424" cy="4162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2044-C5CA-4FE4-BA25-5E66CD9897F5}">
      <dsp:nvSpPr>
        <dsp:cNvPr id="0" name=""/>
        <dsp:cNvSpPr/>
      </dsp:nvSpPr>
      <dsp:spPr>
        <a:xfrm>
          <a:off x="0" y="168"/>
          <a:ext cx="4176464" cy="461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2)Budinözler (</a:t>
          </a:r>
          <a:r>
            <a:rPr lang="tr-TR" sz="2400" kern="1200" dirty="0" err="1" smtClean="0"/>
            <a:t>Ekstruderler</a:t>
          </a:r>
          <a:r>
            <a:rPr lang="tr-TR" sz="2400" kern="1200" dirty="0" smtClean="0"/>
            <a:t>)</a:t>
          </a:r>
          <a:endParaRPr lang="tr-TR" sz="2400" kern="1200" dirty="0"/>
        </a:p>
      </dsp:txBody>
      <dsp:txXfrm>
        <a:off x="22520" y="22688"/>
        <a:ext cx="4131424" cy="4162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51B44-282B-4C5A-987E-F5557FDC63FA}">
      <dsp:nvSpPr>
        <dsp:cNvPr id="0" name=""/>
        <dsp:cNvSpPr/>
      </dsp:nvSpPr>
      <dsp:spPr>
        <a:xfrm>
          <a:off x="0" y="445"/>
          <a:ext cx="4176464" cy="8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3)İleri Teknoloji (Bilgisayar kontrollü) </a:t>
          </a:r>
          <a:r>
            <a:rPr lang="tr-TR" sz="2400" kern="1200" dirty="0" err="1" smtClean="0"/>
            <a:t>Ekstruderler</a:t>
          </a:r>
          <a:endParaRPr lang="tr-TR" sz="2400" kern="1200" dirty="0"/>
        </a:p>
      </dsp:txBody>
      <dsp:txXfrm>
        <a:off x="40522" y="40967"/>
        <a:ext cx="4095420" cy="749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5306B-88B4-42D9-85E5-77F4D22742F8}" type="datetimeFigureOut">
              <a:rPr lang="tr-TR" smtClean="0"/>
              <a:t>2.07.2018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A6082-9F3D-445B-8700-209FE98C28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88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80968-F945-4BB4-8DBA-C8407986DA59}" type="datetimeFigureOut">
              <a:rPr lang="tr-TR" smtClean="0"/>
              <a:t>2.07.2018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4D941-2C5F-4563-AFE2-2B904AD3AC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22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tr-TR" sz="15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44" name="3 Slayt Numarası Yer Tutucusu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F8DD517D-CAE4-4421-82E9-E3628C8E0564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1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ayt Görüntüsü Yer Tutucus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4867" name="Not Yer Tutucusu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64868" name="Slayt Numarası Yer Tutucus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5044133D-9E64-4CE0-8C5F-76F421A56081}" type="slidenum">
              <a:rPr lang="tr-TR" altLang="tr-TR" sz="1400"/>
              <a:pPr eaLnBrk="1">
                <a:spcBef>
                  <a:spcPct val="0"/>
                </a:spcBef>
              </a:pPr>
              <a:t>2</a:t>
            </a:fld>
            <a:endParaRPr lang="tr-TR" altLang="tr-TR" sz="1400"/>
          </a:p>
        </p:txBody>
      </p:sp>
      <p:sp>
        <p:nvSpPr>
          <p:cNvPr id="164869" name="Veri Yer Tutucusu 4"/>
          <p:cNvSpPr>
            <a:spLocks noGrp="1"/>
          </p:cNvSpPr>
          <p:nvPr>
            <p:ph type="dt" sz="quarter"/>
          </p:nvPr>
        </p:nvSpPr>
        <p:spPr>
          <a:noFill/>
        </p:spPr>
        <p:txBody>
          <a:bodyPr/>
          <a:lstStyle>
            <a:lvl1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178060FC-286A-4329-B994-7E8C296E7EB5}" type="datetime1">
              <a:rPr lang="tr-TR" altLang="tr-TR" sz="1400"/>
              <a:pPr eaLnBrk="1">
                <a:spcBef>
                  <a:spcPct val="0"/>
                </a:spcBef>
              </a:pPr>
              <a:t>2.07.2018</a:t>
            </a:fld>
            <a:endParaRPr lang="tr-TR" altLang="tr-TR"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tr-TR" sz="15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44" name="3 Slayt Numarası Yer Tutucusu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/>
            <a:fld id="{F8DD517D-CAE4-4421-82E9-E3628C8E0564}" type="slidenum">
              <a:rPr lang="tr-TR" altLang="tr-TR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12</a:t>
            </a:fld>
            <a:endParaRPr lang="tr-TR" altLang="tr-TR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435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Düz Bağlayıcı"/>
          <p:cNvCxnSpPr/>
          <p:nvPr userDrawn="1"/>
        </p:nvCxnSpPr>
        <p:spPr>
          <a:xfrm>
            <a:off x="0" y="404813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85B87C53-99B3-4468-8EDF-FE69F0624DDA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81176246-ED22-4F69-ACD1-916762E1F2B6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838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CCBDCE4E-C507-4297-83E2-800213518034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EAC5622E-5232-4333-93D5-911A33D4BFFE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520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E301885E-BA62-45B2-91DB-2241F4459307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42130800-1A0E-435D-8346-704A1AFA9646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7971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Düz Bağlayıcı"/>
          <p:cNvCxnSpPr/>
          <p:nvPr userDrawn="1"/>
        </p:nvCxnSpPr>
        <p:spPr>
          <a:xfrm>
            <a:off x="0" y="404813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r>
              <a:rPr lang="tr-TR">
                <a:ea typeface="SimSun" pitchFamily="2" charset="-122"/>
              </a:rPr>
              <a:t>Slayt</a:t>
            </a:r>
            <a:fld id="{E3D309FC-E37E-4CB6-AC1A-BE7C13AB472C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r>
              <a:rPr lang="tr-TR">
                <a:ea typeface="SimSun" pitchFamily="2" charset="-122"/>
              </a:rPr>
              <a:t> / x</a:t>
            </a:r>
          </a:p>
          <a:p>
            <a:pPr>
              <a:defRPr/>
            </a:pPr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7024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r>
              <a:rPr lang="tr-TR">
                <a:ea typeface="SimSun" pitchFamily="2" charset="-122"/>
              </a:rPr>
              <a:t>Slayt</a:t>
            </a:r>
            <a:fld id="{AC7685AE-B961-4778-A9E3-F83C32CCD28A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r>
              <a:rPr lang="tr-TR">
                <a:ea typeface="SimSun" pitchFamily="2" charset="-122"/>
              </a:rPr>
              <a:t> / x</a:t>
            </a:r>
          </a:p>
          <a:p>
            <a:pPr>
              <a:defRPr/>
            </a:pPr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4729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7A20232B-A759-4C2A-B11F-750FF2D4FAAF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3543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C3EEC782-5170-4229-97C7-DC5DFA4D119A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889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338751F7-E1DC-45C1-BB36-68806C0B6185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517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654303F4-AAD9-4E69-975E-C33B80AC95F7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4293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04ADD5EF-B0BF-4A52-8996-49B950C958F0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2782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37E62177-3661-4E91-9378-2B5C090E89D3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879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D1D6AB79-2F86-4CF7-828C-2470F05D5744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7C3BCF7E-13C2-41A9-BF91-E1F5A482F3E2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84824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ABD5371C-6F44-4359-9DA2-C2140E0FDBC4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7682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A77DF2C2-1175-4A08-91CC-79E2F3235935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0304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0FDB5615-BAE3-4E57-877F-B121BE5FE3EA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602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Düz Bağlayıcı"/>
          <p:cNvCxnSpPr/>
          <p:nvPr userDrawn="1"/>
        </p:nvCxnSpPr>
        <p:spPr>
          <a:xfrm>
            <a:off x="0" y="404813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r>
              <a:rPr lang="tr-TR">
                <a:ea typeface="SimSun" pitchFamily="2" charset="-122"/>
              </a:rPr>
              <a:t>Slayt</a:t>
            </a:r>
            <a:fld id="{EC45B6FB-306A-4360-896C-94572277620A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r>
              <a:rPr lang="tr-TR">
                <a:ea typeface="SimSun" pitchFamily="2" charset="-122"/>
              </a:rPr>
              <a:t> / x</a:t>
            </a:r>
          </a:p>
          <a:p>
            <a:pPr>
              <a:defRPr/>
            </a:pPr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4559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r>
              <a:rPr lang="tr-TR">
                <a:ea typeface="SimSun" pitchFamily="2" charset="-122"/>
              </a:rPr>
              <a:t>Slayt</a:t>
            </a:r>
            <a:fld id="{E49564D1-8644-4CD3-BA18-7D7E0627079A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r>
              <a:rPr lang="tr-TR">
                <a:ea typeface="SimSun" pitchFamily="2" charset="-122"/>
              </a:rPr>
              <a:t> / x</a:t>
            </a:r>
          </a:p>
          <a:p>
            <a:pPr>
              <a:defRPr/>
            </a:pPr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6148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42D5B512-4853-4E01-9CD9-91E57B1424D6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15463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5437DAA3-2CE6-47A4-AFC2-6A9F185728B9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81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5B2DC9BA-50B1-4DDB-B07D-768A236B8081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890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93DFCA32-FCF5-4210-BB1B-D373EAAFF3F9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33780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A0758657-E204-486D-A63F-1062E6250AA3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613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6B544CD3-1A44-42DB-BF81-D950E0D9F3B8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319F86E9-BD54-4AF4-9BC5-350C175FC370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93111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1A88F328-4528-4517-B7BD-A213EBD9D493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8593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923D307D-7F1C-4607-A44A-5A3243336317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06364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C6A5EACC-0B44-4E15-B745-FBEE52FCCC79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72838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Tahoma"/>
              </a:defRPr>
            </a:lvl1pPr>
          </a:lstStyle>
          <a:p>
            <a:pPr>
              <a:defRPr/>
            </a:pPr>
            <a:fld id="{238D72D6-B604-4D4E-8E62-BF7FFB241EF3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320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F746DE6F-C13E-42C2-8C83-7084BA4DF52A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96C352FC-1791-43DD-B938-2664AA46F658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565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9E09FFD2-89EB-4E16-A7DF-933E178726FD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95D847EB-44C3-428F-ABF7-E30737B8A779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435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F0F2092E-6B48-46A0-A7DD-242261D4AFDB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725F5A4F-B9EC-49AD-B319-F6A8B4A08F6B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095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3EF9D320-CC82-4498-B14D-603E128FE02B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F8F297BA-B08A-4A08-97EB-E342542AC36B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354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5FCEE629-C807-47D0-8430-72788A694D28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35DC77D1-6665-4904-A462-0217F9FF2070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100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882F2142-E7EB-4A61-9890-F65A33C3E1E8}" type="datetime1">
              <a:rPr lang="tr-TR">
                <a:ea typeface="SimSun" pitchFamily="2" charset="-122"/>
              </a:rPr>
              <a:pPr>
                <a:defRPr/>
              </a:pPr>
              <a:t>2.07.2018</a:t>
            </a:fld>
            <a:endParaRPr lang="tr-TR">
              <a:ea typeface="SimSun" pitchFamily="2" charset="-122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tr-TR">
              <a:ea typeface="SimSun" pitchFamily="2" charset="-122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fld id="{12321CB8-D467-40BB-ADB3-F5FB02D91020}" type="slidenum">
              <a:rPr lang="tr-TR">
                <a:ea typeface="SimSun" pitchFamily="2" charset="-122"/>
              </a:rPr>
              <a:pPr>
                <a:defRPr/>
              </a:pPr>
              <a:t>‹#›</a:t>
            </a:fld>
            <a:endParaRPr lang="tr-TR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34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68313" y="620713"/>
            <a:ext cx="8229600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68313" y="1773238"/>
            <a:ext cx="82296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813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6 Metin kutusu"/>
          <p:cNvSpPr txBox="1">
            <a:spLocks noChangeArrowheads="1"/>
          </p:cNvSpPr>
          <p:nvPr/>
        </p:nvSpPr>
        <p:spPr bwMode="auto">
          <a:xfrm>
            <a:off x="0" y="0"/>
            <a:ext cx="7451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1600" b="1" smtClean="0">
                <a:solidFill>
                  <a:srgbClr val="1F497D"/>
                </a:solidFill>
                <a:latin typeface="Calibri" pitchFamily="34" charset="0"/>
                <a:cs typeface="Arial" charset="0"/>
              </a:rPr>
              <a:t>Türkiye Odalar ve Borsalar Birliği</a:t>
            </a:r>
            <a:endParaRPr lang="en-US" altLang="tr-TR" sz="1600" b="1" smtClean="0">
              <a:solidFill>
                <a:srgbClr val="1F497D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1030" name="İçerik Yer Tutucusu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0"/>
            <a:ext cx="82708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62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Wingdings" pitchFamily="2" charset="2"/>
        <a:buChar char="Ø"/>
        <a:defRPr lang="tr-TR" sz="2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68313" y="620713"/>
            <a:ext cx="8229600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614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68313" y="1773238"/>
            <a:ext cx="82296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813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6 Metin kutusu"/>
          <p:cNvSpPr txBox="1">
            <a:spLocks noChangeArrowheads="1"/>
          </p:cNvSpPr>
          <p:nvPr/>
        </p:nvSpPr>
        <p:spPr bwMode="auto">
          <a:xfrm>
            <a:off x="0" y="0"/>
            <a:ext cx="7451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1600" b="1" smtClean="0">
                <a:solidFill>
                  <a:srgbClr val="1F497D"/>
                </a:solidFill>
                <a:latin typeface="Tahoma" pitchFamily="34" charset="0"/>
                <a:cs typeface="Arial" charset="0"/>
              </a:rPr>
              <a:t>Türkiye Odalar ve Borsalar Birliği</a:t>
            </a:r>
            <a:endParaRPr lang="en-US" altLang="tr-TR" sz="1600" b="1" smtClean="0">
              <a:solidFill>
                <a:srgbClr val="1F497D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6150" name="İçerik Yer Tutucusu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0"/>
            <a:ext cx="82708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12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Wingdings" pitchFamily="2" charset="2"/>
        <a:buChar char="Ø"/>
        <a:defRPr lang="tr-TR" sz="2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68313" y="620713"/>
            <a:ext cx="8229600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4099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68313" y="1773238"/>
            <a:ext cx="82296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813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6 Metin kutusu"/>
          <p:cNvSpPr txBox="1">
            <a:spLocks noChangeArrowheads="1"/>
          </p:cNvSpPr>
          <p:nvPr/>
        </p:nvSpPr>
        <p:spPr bwMode="auto">
          <a:xfrm>
            <a:off x="0" y="0"/>
            <a:ext cx="7451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1600" b="1" smtClean="0">
                <a:solidFill>
                  <a:srgbClr val="1F497D"/>
                </a:solidFill>
                <a:latin typeface="Tahoma" pitchFamily="34" charset="0"/>
                <a:cs typeface="Arial" charset="0"/>
              </a:rPr>
              <a:t>Türkiye Odalar ve Borsalar Birliği</a:t>
            </a:r>
            <a:endParaRPr lang="en-US" altLang="tr-TR" sz="1600" b="1" smtClean="0">
              <a:solidFill>
                <a:srgbClr val="1F497D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4102" name="İçerik Yer Tutucusu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0"/>
            <a:ext cx="82708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32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Wingdings" pitchFamily="2" charset="2"/>
        <a:buChar char="Ø"/>
        <a:defRPr lang="tr-TR" sz="2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migazete.gov.tr/eskiler/2017/07/20170701-21.htm" TargetMode="Externa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9" Type="http://schemas.openxmlformats.org/officeDocument/2006/relationships/diagramLayout" Target="../diagrams/layout8.xml"/><Relationship Id="rId21" Type="http://schemas.openxmlformats.org/officeDocument/2006/relationships/diagramColors" Target="../diagrams/colors4.xml"/><Relationship Id="rId34" Type="http://schemas.openxmlformats.org/officeDocument/2006/relationships/diagramLayout" Target="../diagrams/layout7.xml"/><Relationship Id="rId42" Type="http://schemas.microsoft.com/office/2007/relationships/diagramDrawing" Target="../diagrams/drawing8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41" Type="http://schemas.openxmlformats.org/officeDocument/2006/relationships/diagramColors" Target="../diagrams/colors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37" Type="http://schemas.microsoft.com/office/2007/relationships/diagramDrawing" Target="../diagrams/drawing7.xml"/><Relationship Id="rId40" Type="http://schemas.openxmlformats.org/officeDocument/2006/relationships/diagramQuickStyle" Target="../diagrams/quickStyle8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36" Type="http://schemas.openxmlformats.org/officeDocument/2006/relationships/diagramColors" Target="../diagrams/colors7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Relationship Id="rId35" Type="http://schemas.openxmlformats.org/officeDocument/2006/relationships/diagramQuickStyle" Target="../diagrams/quickStyle7.xml"/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33" Type="http://schemas.openxmlformats.org/officeDocument/2006/relationships/diagramData" Target="../diagrams/data7.xml"/><Relationship Id="rId38" Type="http://schemas.openxmlformats.org/officeDocument/2006/relationships/diagramData" Target="../diagrams/data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628775"/>
            <a:ext cx="9144000" cy="23764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Plastik Sanayi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52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prstClr val="white"/>
              </a:solidFill>
            </a:endParaRPr>
          </a:p>
        </p:txBody>
      </p:sp>
      <p:pic>
        <p:nvPicPr>
          <p:cNvPr id="141316" name="4 Resim" descr="tobb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Alt Başlık"/>
          <p:cNvSpPr txBox="1">
            <a:spLocks/>
          </p:cNvSpPr>
          <p:nvPr/>
        </p:nvSpPr>
        <p:spPr>
          <a:xfrm>
            <a:off x="1116013" y="4292600"/>
            <a:ext cx="6551612" cy="16573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lang="tr-T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3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Remzi ÖZKAN</a:t>
            </a:r>
          </a:p>
          <a:p>
            <a:pPr>
              <a:defRPr/>
            </a:pPr>
            <a:r>
              <a:rPr lang="tr-TR" sz="3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Endüstri  Mühendisi</a:t>
            </a:r>
          </a:p>
          <a:p>
            <a:pPr>
              <a:defRPr/>
            </a:pPr>
            <a:endParaRPr lang="en-US" sz="36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06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İleri Teknoloji (Bilgisayar Kontrollü) </a:t>
            </a:r>
            <a:r>
              <a:rPr lang="tr-TR" dirty="0" err="1" smtClean="0"/>
              <a:t>Ekstruderler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1773238"/>
            <a:ext cx="8424862" cy="4813300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 startAt="2"/>
              <a:defRPr/>
            </a:pPr>
            <a:r>
              <a:rPr lang="tr-TR" dirty="0" smtClean="0"/>
              <a:t>Boru, Profil ve Levha İmalatı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400" b="1" dirty="0" smtClean="0"/>
              <a:t>K </a:t>
            </a:r>
            <a:r>
              <a:rPr lang="tr-TR" sz="2400" b="1" dirty="0"/>
              <a:t>(ton/yıl)= M x V x 60 x 8 x 300 x R/1000</a:t>
            </a:r>
            <a:endParaRPr lang="tr-TR" sz="24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400" dirty="0" smtClean="0"/>
              <a:t>M</a:t>
            </a:r>
            <a:r>
              <a:rPr lang="tr-TR" sz="2400" dirty="0"/>
              <a:t>: </a:t>
            </a:r>
            <a:r>
              <a:rPr lang="tr-TR" sz="2400" dirty="0" err="1"/>
              <a:t>Mamülün</a:t>
            </a:r>
            <a:r>
              <a:rPr lang="tr-TR" sz="2400" dirty="0"/>
              <a:t> metre ağırlığı, kg/m.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400" dirty="0"/>
              <a:t>V: Üretim hattının çekme hızı (metre/</a:t>
            </a:r>
            <a:r>
              <a:rPr lang="tr-TR" sz="2400" dirty="0" err="1"/>
              <a:t>dak</a:t>
            </a:r>
            <a:r>
              <a:rPr lang="tr-TR" sz="2400" dirty="0"/>
              <a:t>.)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400" dirty="0"/>
              <a:t>R: Randıman (% 70-95</a:t>
            </a:r>
            <a:r>
              <a:rPr lang="tr-TR" sz="2400" dirty="0" smtClean="0"/>
              <a:t>)</a:t>
            </a:r>
          </a:p>
        </p:txBody>
      </p:sp>
      <p:sp>
        <p:nvSpPr>
          <p:cNvPr id="151586" name="Slayt Numarası Yer Tutucus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ED01E3AE-CDF3-4A7C-9277-4F6F3E436177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26716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Plastik Doğrama</a:t>
            </a:r>
          </a:p>
        </p:txBody>
      </p:sp>
      <p:sp>
        <p:nvSpPr>
          <p:cNvPr id="15360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tr-TR" altLang="tr-TR" smtClean="0"/>
          </a:p>
          <a:p>
            <a:pPr marL="0" indent="0" eaLnBrk="1" hangingPunct="1">
              <a:buFont typeface="Wingdings" pitchFamily="2" charset="2"/>
              <a:buNone/>
            </a:pPr>
            <a:endParaRPr lang="tr-TR" altLang="tr-TR" smtClean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/>
        </p:nvGraphicFramePr>
        <p:xfrm>
          <a:off x="1258888" y="1916113"/>
          <a:ext cx="5689600" cy="1441450"/>
        </p:xfrm>
        <a:graphic>
          <a:graphicData uri="http://schemas.openxmlformats.org/drawingml/2006/table">
            <a:tbl>
              <a:tblPr/>
              <a:tblGrid>
                <a:gridCol w="3205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İşçi sayısı x 8 x 300 x verim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= m</a:t>
                      </a:r>
                      <a:r>
                        <a:rPr kumimoji="0" lang="tr-TR" altLang="tr-TR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2</a:t>
                      </a: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 plastik doğrama.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İşçilik saati (1,5 saat/m</a:t>
                      </a:r>
                      <a:r>
                        <a:rPr kumimoji="0" lang="tr-TR" altLang="tr-TR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2</a:t>
                      </a: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)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İçerik Yer Tutucusu 2"/>
          <p:cNvSpPr txBox="1">
            <a:spLocks/>
          </p:cNvSpPr>
          <p:nvPr/>
        </p:nvSpPr>
        <p:spPr>
          <a:xfrm>
            <a:off x="603250" y="3357563"/>
            <a:ext cx="8229600" cy="280828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  <a:defRPr lang="tr-TR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2600" dirty="0" smtClean="0">
                <a:solidFill>
                  <a:prstClr val="black"/>
                </a:solidFill>
              </a:rPr>
              <a:t>Verim 0,50-0,90</a:t>
            </a:r>
          </a:p>
          <a:p>
            <a:pPr>
              <a:defRPr/>
            </a:pPr>
            <a:r>
              <a:rPr lang="tr-TR" sz="2600" dirty="0" smtClean="0">
                <a:solidFill>
                  <a:prstClr val="black"/>
                </a:solidFill>
              </a:rPr>
              <a:t>İhtiyaç Malzemeleri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sz="2600" dirty="0" smtClean="0">
                <a:solidFill>
                  <a:prstClr val="black"/>
                </a:solidFill>
              </a:rPr>
              <a:t>PVC </a:t>
            </a:r>
            <a:r>
              <a:rPr lang="tr-TR" sz="2600" dirty="0">
                <a:solidFill>
                  <a:prstClr val="black"/>
                </a:solidFill>
              </a:rPr>
              <a:t>profil				</a:t>
            </a:r>
            <a:r>
              <a:rPr lang="tr-TR" sz="2600" dirty="0" smtClean="0">
                <a:solidFill>
                  <a:prstClr val="black"/>
                </a:solidFill>
              </a:rPr>
              <a:t>8-10 </a:t>
            </a:r>
            <a:r>
              <a:rPr lang="tr-TR" sz="2600" dirty="0">
                <a:solidFill>
                  <a:prstClr val="black"/>
                </a:solidFill>
              </a:rPr>
              <a:t>kg/m</a:t>
            </a:r>
            <a:r>
              <a:rPr lang="tr-TR" sz="2600" baseline="30000" dirty="0">
                <a:solidFill>
                  <a:prstClr val="black"/>
                </a:solidFill>
              </a:rPr>
              <a:t>2</a:t>
            </a:r>
            <a:endParaRPr lang="tr-TR" sz="2600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tr-TR" sz="2600" dirty="0">
                <a:solidFill>
                  <a:prstClr val="black"/>
                </a:solidFill>
              </a:rPr>
              <a:t>Galvanizli saç profil		</a:t>
            </a:r>
            <a:r>
              <a:rPr lang="tr-TR" sz="2600" dirty="0" smtClean="0">
                <a:solidFill>
                  <a:prstClr val="black"/>
                </a:solidFill>
              </a:rPr>
              <a:t>8-10 </a:t>
            </a:r>
            <a:r>
              <a:rPr lang="tr-TR" sz="2600" dirty="0">
                <a:solidFill>
                  <a:prstClr val="black"/>
                </a:solidFill>
              </a:rPr>
              <a:t>	kg/m</a:t>
            </a:r>
            <a:r>
              <a:rPr lang="tr-TR" sz="2600" baseline="30000" dirty="0">
                <a:solidFill>
                  <a:prstClr val="black"/>
                </a:solidFill>
              </a:rPr>
              <a:t>2</a:t>
            </a:r>
            <a:endParaRPr lang="tr-TR" sz="2600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tr-TR" sz="2600" dirty="0">
                <a:solidFill>
                  <a:prstClr val="black"/>
                </a:solidFill>
              </a:rPr>
              <a:t>Plastik fitil				</a:t>
            </a:r>
            <a:r>
              <a:rPr lang="tr-TR" sz="2600" dirty="0" smtClean="0">
                <a:solidFill>
                  <a:prstClr val="black"/>
                </a:solidFill>
              </a:rPr>
              <a:t>0,500-0,700 </a:t>
            </a:r>
            <a:r>
              <a:rPr lang="tr-TR" sz="2600" dirty="0">
                <a:solidFill>
                  <a:prstClr val="black"/>
                </a:solidFill>
              </a:rPr>
              <a:t>kg/m</a:t>
            </a:r>
            <a:r>
              <a:rPr lang="tr-TR" sz="2600" baseline="30000" dirty="0">
                <a:solidFill>
                  <a:prstClr val="black"/>
                </a:solidFill>
              </a:rPr>
              <a:t>2</a:t>
            </a:r>
            <a:endParaRPr lang="tr-TR" sz="2600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tr-TR" sz="2600" dirty="0" err="1">
                <a:solidFill>
                  <a:prstClr val="black"/>
                </a:solidFill>
              </a:rPr>
              <a:t>Ambalajlık</a:t>
            </a:r>
            <a:r>
              <a:rPr lang="tr-TR" sz="2600" dirty="0">
                <a:solidFill>
                  <a:prstClr val="black"/>
                </a:solidFill>
              </a:rPr>
              <a:t> malzeme 	</a:t>
            </a:r>
            <a:r>
              <a:rPr lang="tr-TR" sz="2600" dirty="0" smtClean="0">
                <a:solidFill>
                  <a:prstClr val="black"/>
                </a:solidFill>
              </a:rPr>
              <a:t>	0,200-0,300 </a:t>
            </a:r>
            <a:r>
              <a:rPr lang="tr-TR" sz="2600" dirty="0">
                <a:solidFill>
                  <a:prstClr val="black"/>
                </a:solidFill>
              </a:rPr>
              <a:t>kg/m</a:t>
            </a:r>
            <a:r>
              <a:rPr lang="tr-TR" sz="2600" baseline="30000" dirty="0">
                <a:solidFill>
                  <a:prstClr val="black"/>
                </a:solidFill>
              </a:rPr>
              <a:t>2</a:t>
            </a:r>
            <a:endParaRPr lang="tr-TR" sz="2600" dirty="0">
              <a:solidFill>
                <a:prstClr val="black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tr-TR" dirty="0" smtClean="0">
              <a:solidFill>
                <a:prstClr val="black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153610" name="Slayt Numarası Yer Tutucusu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14AA725-269D-451D-8096-9EBC9CF664EE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411624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628775"/>
            <a:ext cx="9144000" cy="23764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Yazılım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52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prstClr val="white"/>
              </a:solidFill>
            </a:endParaRPr>
          </a:p>
        </p:txBody>
      </p:sp>
      <p:pic>
        <p:nvPicPr>
          <p:cNvPr id="141316" name="4 Resim" descr="tobb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Alt Başlık"/>
          <p:cNvSpPr txBox="1">
            <a:spLocks/>
          </p:cNvSpPr>
          <p:nvPr/>
        </p:nvSpPr>
        <p:spPr>
          <a:xfrm>
            <a:off x="1116013" y="4292600"/>
            <a:ext cx="6551612" cy="16573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lang="tr-T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3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Remzi ÖZKAN</a:t>
            </a:r>
          </a:p>
          <a:p>
            <a:pPr>
              <a:defRPr/>
            </a:pPr>
            <a:r>
              <a:rPr lang="tr-TR" sz="3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Endüstri  Mühendisi</a:t>
            </a:r>
          </a:p>
          <a:p>
            <a:pPr>
              <a:defRPr/>
            </a:pPr>
            <a:endParaRPr lang="en-US" sz="36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35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Yazılımcılar artık sanayici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/>
              <a:t>Temmuz 2017’de Resmi Gazetede yayınlanan “</a:t>
            </a:r>
            <a:r>
              <a:rPr lang="tr-TR" sz="2400" b="1" dirty="0">
                <a:hlinkClick r:id="rId2"/>
              </a:rPr>
              <a:t>Sanayinin Geliştirilmesi ve Üretimin Desteklenmesi Amacıyla Bazı Kanun ve Kanun Hükmünde Kararnamelerde Değişiklik Yapılmasına Dair Kanun</a:t>
            </a:r>
            <a:r>
              <a:rPr lang="tr-TR" sz="2400" dirty="0"/>
              <a:t>” kapsamında; “</a:t>
            </a:r>
            <a:r>
              <a:rPr lang="tr-TR" sz="2400" b="1" dirty="0"/>
              <a:t>Bilişim Teknolojisi ve Yazılım</a:t>
            </a:r>
            <a:r>
              <a:rPr lang="tr-TR" sz="2400" dirty="0"/>
              <a:t>” üreten işletmeler de artık “</a:t>
            </a:r>
            <a:r>
              <a:rPr lang="tr-TR" sz="2400" b="1" dirty="0" smtClean="0"/>
              <a:t>Sanayici</a:t>
            </a:r>
            <a:r>
              <a:rPr lang="tr-TR" sz="2400" dirty="0"/>
              <a:t>” sıfatı kazanmıştır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endParaRPr lang="tr-TR" sz="1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564D1-8644-4CD3-BA18-7D7E0627079A}" type="slidenum">
              <a:rPr lang="tr-TR" smtClean="0">
                <a:ea typeface="SimSun" pitchFamily="2" charset="-122"/>
              </a:rPr>
              <a:pPr>
                <a:defRPr/>
              </a:pPr>
              <a:t>13</a:t>
            </a:fld>
            <a:endParaRPr lang="tr-TR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0002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Yazılım Döngüsü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564D1-8644-4CD3-BA18-7D7E0627079A}" type="slidenum">
              <a:rPr lang="tr-TR" smtClean="0">
                <a:ea typeface="SimSun" pitchFamily="2" charset="-122"/>
              </a:rPr>
              <a:pPr>
                <a:defRPr/>
              </a:pPr>
              <a:t>14</a:t>
            </a:fld>
            <a:r>
              <a:rPr lang="tr-TR" dirty="0" smtClean="0">
                <a:ea typeface="SimSun" pitchFamily="2" charset="-122"/>
              </a:rPr>
              <a:t> </a:t>
            </a:r>
            <a:endParaRPr lang="tr-TR" dirty="0">
              <a:ea typeface="SimSun" pitchFamily="2" charset="-122"/>
            </a:endParaRPr>
          </a:p>
        </p:txBody>
      </p:sp>
      <p:pic>
        <p:nvPicPr>
          <p:cNvPr id="1026" name="Picture 2" descr="yazÄ±lÄ±m dÃ¶ngÃ¼sÃ¼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13955"/>
            <a:ext cx="4803375" cy="48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27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Satır sayısı üzerinden kapasite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1413198"/>
            <a:ext cx="8229600" cy="1727770"/>
          </a:xfrm>
        </p:spPr>
        <p:txBody>
          <a:bodyPr/>
          <a:lstStyle/>
          <a:p>
            <a:r>
              <a:rPr lang="tr-TR" dirty="0" smtClean="0"/>
              <a:t>Kapasite :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u="sng" dirty="0" smtClean="0"/>
              <a:t>Kişi Sayısı x Günlük satır sayısı x 300 x R</a:t>
            </a:r>
          </a:p>
          <a:p>
            <a:pPr marL="0" indent="0">
              <a:buNone/>
            </a:pPr>
            <a:r>
              <a:rPr lang="tr-TR" dirty="0" smtClean="0"/>
              <a:t>             Ortalama Satır Sayısı</a:t>
            </a:r>
          </a:p>
          <a:p>
            <a:pPr marL="0" indent="0">
              <a:buNone/>
            </a:pPr>
            <a:endParaRPr lang="tr-TR" u="sng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564D1-8644-4CD3-BA18-7D7E0627079A}" type="slidenum">
              <a:rPr lang="tr-TR" smtClean="0">
                <a:ea typeface="SimSun" pitchFamily="2" charset="-122"/>
              </a:rPr>
              <a:pPr>
                <a:defRPr/>
              </a:pPr>
              <a:t>15</a:t>
            </a:fld>
            <a:r>
              <a:rPr lang="tr-TR" dirty="0" smtClean="0">
                <a:ea typeface="SimSun" pitchFamily="2" charset="-122"/>
              </a:rPr>
              <a:t> </a:t>
            </a:r>
          </a:p>
          <a:p>
            <a:pPr>
              <a:defRPr/>
            </a:pPr>
            <a:endParaRPr lang="tr-TR" dirty="0">
              <a:ea typeface="SimSun" pitchFamily="2" charset="-122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333328"/>
            <a:ext cx="66675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08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Adam/saat veya yazılım/saat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Kapasite: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u="sng" dirty="0" smtClean="0"/>
              <a:t>Yazılımcı sayısı * 8 * 300 * 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Ortalama Yazılım Süresi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564D1-8644-4CD3-BA18-7D7E0627079A}" type="slidenum">
              <a:rPr lang="tr-TR" smtClean="0">
                <a:ea typeface="SimSun" pitchFamily="2" charset="-122"/>
              </a:rPr>
              <a:pPr>
                <a:defRPr/>
              </a:pPr>
              <a:t>16</a:t>
            </a:fld>
            <a:r>
              <a:rPr lang="tr-TR" dirty="0" smtClean="0">
                <a:ea typeface="SimSun" pitchFamily="2" charset="-122"/>
              </a:rPr>
              <a:t> </a:t>
            </a:r>
          </a:p>
          <a:p>
            <a:pPr>
              <a:defRPr/>
            </a:pPr>
            <a:endParaRPr lang="tr-TR" dirty="0">
              <a:ea typeface="SimSun" pitchFamily="2" charset="-122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947120"/>
            <a:ext cx="608647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254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 için ekip oluşturma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Kapasite: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u="sng" dirty="0" smtClean="0"/>
              <a:t>Ekip sayısı * Gün Sayısı * R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 smtClean="0"/>
              <a:t> Proje tamamlanma Süresi</a:t>
            </a:r>
            <a:r>
              <a:rPr lang="tr-TR" u="sng" dirty="0" smtClean="0"/>
              <a:t> </a:t>
            </a:r>
            <a:endParaRPr lang="tr-TR" u="sng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564D1-8644-4CD3-BA18-7D7E0627079A}" type="slidenum">
              <a:rPr lang="tr-TR" smtClean="0">
                <a:ea typeface="SimSun" pitchFamily="2" charset="-122"/>
              </a:rPr>
              <a:pPr>
                <a:defRPr/>
              </a:pPr>
              <a:t>17</a:t>
            </a:fld>
            <a:endParaRPr lang="tr-TR" dirty="0" smtClean="0">
              <a:ea typeface="SimSun" pitchFamily="2" charset="-122"/>
            </a:endParaRPr>
          </a:p>
          <a:p>
            <a:pPr>
              <a:defRPr/>
            </a:pPr>
            <a:endParaRPr lang="tr-TR" dirty="0">
              <a:ea typeface="SimSun" pitchFamily="2" charset="-122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304" y="3755231"/>
            <a:ext cx="60960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381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268288" y="1125538"/>
            <a:ext cx="8497887" cy="1812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SimSun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Teşekkür Ederiz</a:t>
            </a:r>
          </a:p>
        </p:txBody>
      </p:sp>
      <p:sp>
        <p:nvSpPr>
          <p:cNvPr id="154627" name="Slayt Numarası Yer Tutucus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B9710-DC30-4FEF-9A85-8DFE05DC3183}" type="slidenum">
              <a:rPr kumimoji="0" lang="tr-TR" altLang="tr-TR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tr-TR" altLang="tr-TR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275081257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Diyagram 29"/>
          <p:cNvGraphicFramePr/>
          <p:nvPr/>
        </p:nvGraphicFramePr>
        <p:xfrm>
          <a:off x="5292080" y="2312876"/>
          <a:ext cx="3240360" cy="3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yagram 31"/>
          <p:cNvGraphicFramePr/>
          <p:nvPr/>
        </p:nvGraphicFramePr>
        <p:xfrm>
          <a:off x="5292080" y="3501052"/>
          <a:ext cx="3240360" cy="3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9" name="Diyagram 28"/>
          <p:cNvGraphicFramePr/>
          <p:nvPr/>
        </p:nvGraphicFramePr>
        <p:xfrm>
          <a:off x="5292080" y="2888940"/>
          <a:ext cx="3240360" cy="3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3" name="Diyagram 32"/>
          <p:cNvGraphicFramePr/>
          <p:nvPr/>
        </p:nvGraphicFramePr>
        <p:xfrm>
          <a:off x="5292080" y="4041068"/>
          <a:ext cx="3240360" cy="3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cxnSp>
        <p:nvCxnSpPr>
          <p:cNvPr id="35" name="Düz Ok Bağlayıcısı 34"/>
          <p:cNvCxnSpPr/>
          <p:nvPr/>
        </p:nvCxnSpPr>
        <p:spPr>
          <a:xfrm flipV="1">
            <a:off x="4643438" y="2528888"/>
            <a:ext cx="576262" cy="36036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/>
          <p:nvPr/>
        </p:nvCxnSpPr>
        <p:spPr>
          <a:xfrm>
            <a:off x="4643438" y="2889250"/>
            <a:ext cx="576262" cy="2159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/>
          <p:nvPr/>
        </p:nvCxnSpPr>
        <p:spPr>
          <a:xfrm flipV="1">
            <a:off x="4643438" y="3681413"/>
            <a:ext cx="576262" cy="36036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4643438" y="4041775"/>
            <a:ext cx="576262" cy="2159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Diyagram 40"/>
          <p:cNvGraphicFramePr/>
          <p:nvPr/>
        </p:nvGraphicFramePr>
        <p:xfrm>
          <a:off x="467544" y="5085184"/>
          <a:ext cx="316835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4" name="Diyagram 3"/>
          <p:cNvGraphicFramePr/>
          <p:nvPr/>
        </p:nvGraphicFramePr>
        <p:xfrm>
          <a:off x="323528" y="1700808"/>
          <a:ext cx="4176464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graphicFrame>
        <p:nvGraphicFramePr>
          <p:cNvPr id="6" name="Diyagram 5"/>
          <p:cNvGraphicFramePr/>
          <p:nvPr/>
        </p:nvGraphicFramePr>
        <p:xfrm>
          <a:off x="323528" y="2600908"/>
          <a:ext cx="4176464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graphicFrame>
        <p:nvGraphicFramePr>
          <p:cNvPr id="8" name="Diyagram 7"/>
          <p:cNvGraphicFramePr/>
          <p:nvPr/>
        </p:nvGraphicFramePr>
        <p:xfrm>
          <a:off x="323528" y="3563724"/>
          <a:ext cx="4176464" cy="83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8" r:lo="rId39" r:qs="rId40" r:cs="rId41"/>
          </a:graphicData>
        </a:graphic>
      </p:graphicFrame>
      <p:sp>
        <p:nvSpPr>
          <p:cNvPr id="142350" name="Slayt Numarası Yer Tutucus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DB38D9A-4BF9-40FA-AA78-E05B3AEF909D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68390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Başlık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675687" cy="941387"/>
          </a:xfrm>
        </p:spPr>
        <p:txBody>
          <a:bodyPr/>
          <a:lstStyle/>
          <a:p>
            <a:pPr eaLnBrk="1" hangingPunct="1"/>
            <a:r>
              <a:rPr lang="tr-TR" altLang="tr-TR" sz="3600" smtClean="0"/>
              <a:t>Enjeksiyon Ürünleri İmalatı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9138" y="1484313"/>
            <a:ext cx="8424862" cy="5030787"/>
          </a:xfrm>
        </p:spPr>
        <p:txBody>
          <a:bodyPr rtlCol="0">
            <a:normAutofit/>
          </a:bodyPr>
          <a:lstStyle/>
          <a:p>
            <a:pPr marL="514350" lvl="1" indent="-51435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AutoNum type="alphaLcParenR"/>
              <a:defRPr/>
            </a:pPr>
            <a:r>
              <a:rPr sz="2600" dirty="0" smtClean="0"/>
              <a:t>Enjektörlerin katalog gramajı</a:t>
            </a:r>
          </a:p>
          <a:p>
            <a:pPr marL="0" lvl="1" indent="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None/>
              <a:defRPr/>
            </a:pPr>
            <a:r>
              <a:rPr sz="2600" dirty="0" smtClean="0"/>
              <a:t> - </a:t>
            </a:r>
            <a:r>
              <a:rPr sz="2600" b="1" dirty="0" smtClean="0"/>
              <a:t>Kapasite </a:t>
            </a:r>
            <a:r>
              <a:rPr sz="2600" b="1" dirty="0"/>
              <a:t>(kg/yıl) = E (kg/gün) x 300 x </a:t>
            </a:r>
            <a:r>
              <a:rPr sz="2600" b="1" dirty="0" smtClean="0"/>
              <a:t>R</a:t>
            </a:r>
          </a:p>
          <a:p>
            <a:pPr marL="0" lvl="1" indent="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None/>
              <a:defRPr/>
            </a:pPr>
            <a:endParaRPr sz="2000" dirty="0"/>
          </a:p>
          <a:p>
            <a:pPr marL="514350" lvl="1" indent="-51435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AutoNum type="alphaLcParenR"/>
              <a:defRPr/>
            </a:pPr>
            <a:endParaRPr sz="2600" dirty="0" smtClean="0"/>
          </a:p>
          <a:p>
            <a:pPr marL="514350" lvl="1" indent="-51435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AutoNum type="alphaLcParenR"/>
              <a:defRPr/>
            </a:pPr>
            <a:endParaRPr sz="2600" dirty="0" smtClean="0"/>
          </a:p>
          <a:p>
            <a:pPr marL="514350" lvl="1" indent="-51435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AutoNum type="alphaLcParenR"/>
              <a:defRPr/>
            </a:pPr>
            <a:endParaRPr sz="2600" dirty="0" smtClean="0"/>
          </a:p>
          <a:p>
            <a:pPr marL="514350" lvl="1" indent="-51435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AutoNum type="alphaLcParenR"/>
              <a:defRPr/>
            </a:pPr>
            <a:endParaRPr sz="26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1800" u="sng" dirty="0"/>
              <a:t>Enjektörler				    Randıman Faktörü (%)</a:t>
            </a:r>
            <a:endParaRPr lang="tr-TR" sz="18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1800" dirty="0"/>
              <a:t>1- Basit Enjektörler				35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1800" dirty="0"/>
              <a:t>2- Dik Enjektörler				</a:t>
            </a:r>
            <a:r>
              <a:rPr lang="tr-TR" sz="1800" dirty="0" smtClean="0"/>
              <a:t>	45</a:t>
            </a:r>
            <a:endParaRPr lang="tr-TR" sz="18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1800" dirty="0"/>
              <a:t>3- Yarı Otomatik Yatık Enjektörler		</a:t>
            </a:r>
            <a:r>
              <a:rPr lang="tr-TR" sz="1800" dirty="0" smtClean="0"/>
              <a:t>	60</a:t>
            </a:r>
            <a:endParaRPr lang="tr-TR" sz="18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1800" dirty="0"/>
              <a:t>4- Tam Otomatik Enjektörler			85</a:t>
            </a:r>
          </a:p>
          <a:p>
            <a:pPr marL="342900" lvl="1" indent="-34290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Wingdings" pitchFamily="2" charset="2"/>
              <a:buChar char="§"/>
              <a:defRPr/>
            </a:pPr>
            <a:endParaRPr sz="3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/>
        </p:nvGraphicFramePr>
        <p:xfrm>
          <a:off x="971550" y="2492375"/>
          <a:ext cx="6624638" cy="2020888"/>
        </p:xfrm>
        <a:graphic>
          <a:graphicData uri="http://schemas.openxmlformats.org/drawingml/2006/table">
            <a:tbl>
              <a:tblPr/>
              <a:tblGrid>
                <a:gridCol w="331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Enjektör Gramajı (Gr)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</a:rPr>
                        <a:t>Günlük Plastik Madde Sarfiyatı (Kg.) (8 saatlik)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5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14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10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25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20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45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30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64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40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80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50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93</a:t>
                      </a:r>
                      <a:endParaRPr kumimoji="0" lang="tr-TR" alt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3390" name="Slayt Numarası Yer Tutucus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074A909-8FDC-41F6-8983-5CEC73C42947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29674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Başlık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675687" cy="939800"/>
          </a:xfrm>
        </p:spPr>
        <p:txBody>
          <a:bodyPr/>
          <a:lstStyle/>
          <a:p>
            <a:pPr eaLnBrk="1" hangingPunct="1"/>
            <a:r>
              <a:rPr lang="tr-TR" altLang="tr-TR" smtClean="0"/>
              <a:t>Enjeksiyon Ürünleri İmalatı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1557338"/>
            <a:ext cx="8567737" cy="5029200"/>
          </a:xfrm>
        </p:spPr>
        <p:txBody>
          <a:bodyPr rtlCol="0">
            <a:normAutofit/>
          </a:bodyPr>
          <a:lstStyle/>
          <a:p>
            <a:pPr marL="514350" lvl="1" indent="-51435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lphaLcParenR" startAt="2"/>
              <a:defRPr/>
            </a:pPr>
            <a:r>
              <a:rPr sz="3200" dirty="0"/>
              <a:t>6000 gr üzeri ve özel imal enjeksiyon </a:t>
            </a:r>
            <a:r>
              <a:rPr sz="3200" dirty="0" smtClean="0"/>
              <a:t>makinaları</a:t>
            </a:r>
          </a:p>
          <a:p>
            <a:pPr marL="0" lvl="1" indent="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None/>
              <a:defRPr/>
            </a:pPr>
            <a:endParaRPr sz="32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b="1" dirty="0"/>
              <a:t>K (kg/yıl)= (A/1000) x 60 /B x 8 x 300 x R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/>
              <a:t>A: Bir şarjda yüklenen plastik miktarı, gr.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/>
              <a:t>B: Şarj süresi (doldurma-boşaltma dahil), </a:t>
            </a:r>
            <a:r>
              <a:rPr lang="tr-TR" sz="2600" dirty="0" err="1"/>
              <a:t>dak</a:t>
            </a:r>
            <a:r>
              <a:rPr lang="tr-TR" sz="26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/>
              <a:t>R: Randıman 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sz="3200" dirty="0">
              <a:solidFill>
                <a:schemeClr val="tx2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dirty="0">
              <a:solidFill>
                <a:schemeClr val="tx2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dirty="0">
              <a:solidFill>
                <a:schemeClr val="tx2"/>
              </a:solidFill>
            </a:endParaRPr>
          </a:p>
          <a:p>
            <a:pPr lvl="1" eaLnBrk="1" fontAlgn="auto" hangingPunct="1">
              <a:lnSpc>
                <a:spcPct val="135000"/>
              </a:lnSpc>
              <a:spcBef>
                <a:spcPct val="25000"/>
              </a:spcBef>
              <a:spcAft>
                <a:spcPts val="0"/>
              </a:spcAft>
              <a:defRPr/>
            </a:pPr>
            <a:endParaRPr sz="36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tr-TR" sz="3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8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3800" dirty="0"/>
          </a:p>
        </p:txBody>
      </p:sp>
      <p:sp>
        <p:nvSpPr>
          <p:cNvPr id="145412" name="Slayt Numarası Yer Tutucus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5E94439-AA67-4D2C-85D2-6C88DA7BC6A7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15881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Başlık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675687" cy="941387"/>
          </a:xfrm>
        </p:spPr>
        <p:txBody>
          <a:bodyPr/>
          <a:lstStyle/>
          <a:p>
            <a:pPr eaLnBrk="1" hangingPunct="1"/>
            <a:r>
              <a:rPr lang="tr-TR" altLang="tr-TR" smtClean="0"/>
              <a:t>Örnek</a:t>
            </a:r>
          </a:p>
        </p:txBody>
      </p:sp>
      <p:sp>
        <p:nvSpPr>
          <p:cNvPr id="3" name="İçerik Yer Tutucusu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67544" y="1556792"/>
            <a:ext cx="8568952" cy="5030019"/>
          </a:xfrm>
          <a:blipFill rotWithShape="1">
            <a:blip r:embed="rId2"/>
            <a:stretch>
              <a:fillRect l="-2135" t="-2542"/>
            </a:stretch>
          </a:blipFill>
          <a:extLst/>
        </p:spPr>
        <p:txBody>
          <a:bodyPr/>
          <a:lstStyle/>
          <a:p>
            <a:pPr eaLnBrk="1" hangingPunct="1">
              <a:defRPr/>
            </a:pPr>
            <a:r>
              <a:rPr lang="tr-TR">
                <a:noFill/>
              </a:rPr>
              <a:t> 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331913" y="2205038"/>
          <a:ext cx="5472112" cy="1362076"/>
        </p:xfrm>
        <a:graphic>
          <a:graphicData uri="http://schemas.openxmlformats.org/drawingml/2006/table">
            <a:tbl>
              <a:tblPr/>
              <a:tblGrid>
                <a:gridCol w="2735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7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Enjektör Gramajı (Gr)</a:t>
                      </a:r>
                      <a:endParaRPr kumimoji="0" lang="tr-TR" altLang="tr-T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</a:rPr>
                        <a:t>Günlük Plastik Madde Sarfiyatı (Kg.)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30</a:t>
                      </a:r>
                      <a:endParaRPr kumimoji="0" lang="tr-TR" altLang="tr-T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64</a:t>
                      </a:r>
                      <a:endParaRPr kumimoji="0" lang="tr-TR" altLang="tr-T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40</a:t>
                      </a:r>
                      <a:endParaRPr kumimoji="0" lang="tr-TR" altLang="tr-T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SimSun" pitchFamily="2" charset="-122"/>
                          <a:cs typeface="Times New Roman" pitchFamily="18" charset="0"/>
                        </a:rPr>
                        <a:t>80</a:t>
                      </a:r>
                      <a:endParaRPr kumimoji="0" lang="tr-TR" altLang="tr-T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ağ Ok 4"/>
          <p:cNvSpPr/>
          <p:nvPr/>
        </p:nvSpPr>
        <p:spPr>
          <a:xfrm>
            <a:off x="2268538" y="4437063"/>
            <a:ext cx="647700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46451" name="Slayt Numarası Yer Tutucusu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9B1276E-9899-4364-9409-94A1FDBBBCBC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400505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Enjeksiyon Ürünleri İmalatı</a:t>
            </a:r>
            <a:endParaRPr lang="en-US" altLang="tr-TR" smtClean="0"/>
          </a:p>
        </p:txBody>
      </p:sp>
      <p:sp>
        <p:nvSpPr>
          <p:cNvPr id="7" name="Rectangle 9"/>
          <p:cNvSpPr>
            <a:spLocks noGrp="1" noChangeArrowheads="1"/>
          </p:cNvSpPr>
          <p:nvPr>
            <p:ph idx="1"/>
          </p:nvPr>
        </p:nvSpPr>
        <p:spPr>
          <a:xfrm>
            <a:off x="250825" y="1773238"/>
            <a:ext cx="8497888" cy="4738687"/>
          </a:xfrm>
        </p:spPr>
        <p:txBody>
          <a:bodyPr rtlCol="0">
            <a:spAutoFit/>
          </a:bodyPr>
          <a:lstStyle/>
          <a:p>
            <a:pPr marL="514350" lvl="1" indent="-51435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+mj-lt"/>
              <a:buAutoNum type="alphaLcParenR" startAt="4"/>
              <a:defRPr/>
            </a:pPr>
            <a:r>
              <a:rPr sz="2600" dirty="0" smtClean="0"/>
              <a:t>Döner Tablalı Enjeksiyon Kalıplama</a:t>
            </a:r>
          </a:p>
          <a:p>
            <a:pPr marL="457200" lvl="1" indent="-45720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Tx/>
              <a:buChar char="-"/>
              <a:defRPr/>
            </a:pPr>
            <a:r>
              <a:rPr sz="2600" dirty="0" smtClean="0"/>
              <a:t>Döner Tablalı ve çok istasyonlu imalat</a:t>
            </a:r>
          </a:p>
          <a:p>
            <a:pPr marL="0" lvl="1" indent="0" eaLnBrk="1" fontAlgn="auto" hangingPunct="1">
              <a:spcAft>
                <a:spcPts val="0"/>
              </a:spcAft>
              <a:buClr>
                <a:srgbClr val="FF0000"/>
              </a:buClr>
              <a:buSzPct val="120000"/>
              <a:buFont typeface="Calibri" pitchFamily="34" charset="0"/>
              <a:buNone/>
              <a:defRPr/>
            </a:pPr>
            <a:endParaRPr sz="20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b="1" dirty="0"/>
              <a:t>N (Adet/yıl)= n x (60/t) x 8 x 300 x R</a:t>
            </a:r>
            <a:endParaRPr lang="tr-TR" sz="26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200" b="1" dirty="0"/>
              <a:t> </a:t>
            </a:r>
            <a:endParaRPr lang="tr-TR" sz="22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/>
              <a:t>n: İstasyon sayısı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/>
              <a:t>t: Bir tam turun süresi, </a:t>
            </a:r>
            <a:r>
              <a:rPr lang="tr-TR" sz="2600" dirty="0" err="1"/>
              <a:t>dak</a:t>
            </a:r>
            <a:r>
              <a:rPr lang="tr-TR" sz="26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/>
              <a:t>R: Randıman (% 70-90)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/>
              <a:t> </a:t>
            </a:r>
            <a:endParaRPr lang="tr-TR" sz="22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b="1" dirty="0"/>
              <a:t>K </a:t>
            </a:r>
            <a:r>
              <a:rPr lang="tr-TR" sz="2600" b="1" dirty="0" smtClean="0"/>
              <a:t>(Kg/yıl</a:t>
            </a:r>
            <a:r>
              <a:rPr lang="tr-TR" sz="2600" b="1" dirty="0"/>
              <a:t>)= N (adet/yıl) x Ürün </a:t>
            </a:r>
            <a:r>
              <a:rPr lang="tr-TR" sz="2600" b="1" dirty="0" smtClean="0"/>
              <a:t>Ağırlığı</a:t>
            </a:r>
            <a:endParaRPr lang="tr-TR" sz="2600" dirty="0"/>
          </a:p>
        </p:txBody>
      </p:sp>
      <p:sp>
        <p:nvSpPr>
          <p:cNvPr id="147460" name="Slayt Numarası Yer Tutucus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62B4021-F8F8-47D7-B7BF-7CF037521446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59988417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Budinözler (Ekstruderler)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600" dirty="0" smtClean="0"/>
              <a:t>Plastik Film Makinaları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b="1" dirty="0"/>
              <a:t>K (kg./yıl)= A x 8 saat x 300 x (D.S./60) x </a:t>
            </a:r>
            <a:r>
              <a:rPr lang="tr-TR" sz="2600" b="1" dirty="0" smtClean="0"/>
              <a:t>R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26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26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26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26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 smtClean="0"/>
              <a:t>Randıman 0,70-0,90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 smtClean="0"/>
              <a:t>Devir sayısı azami 60d/</a:t>
            </a:r>
            <a:r>
              <a:rPr lang="tr-TR" sz="2600" dirty="0" err="1" smtClean="0"/>
              <a:t>dak</a:t>
            </a:r>
            <a:r>
              <a:rPr lang="tr-TR" sz="26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 smtClean="0"/>
              <a:t>Çift Vida x1,5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 smtClean="0"/>
              <a:t>Binde 5 plastik boyası ve titan dioksit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/>
        </p:nvGraphicFramePr>
        <p:xfrm>
          <a:off x="1692275" y="2852738"/>
          <a:ext cx="5356225" cy="1646238"/>
        </p:xfrm>
        <a:graphic>
          <a:graphicData uri="http://schemas.openxmlformats.org/drawingml/2006/table">
            <a:tbl>
              <a:tblPr/>
              <a:tblGrid>
                <a:gridCol w="2678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Sonsuz Vidanın Çapı, (mm.)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Sarfiyat (Kg/Saat)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9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14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269875"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12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9BBB59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269875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23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8507" name="Slayt Numarası Yer Tutucus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8ECE86A-185E-4120-846B-6416B62D9205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410773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err="1" smtClean="0"/>
              <a:t>Budinözler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Ekstruderler</a:t>
            </a:r>
            <a:r>
              <a:rPr lang="tr-TR" altLang="tr-TR" dirty="0" smtClean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tr-TR" sz="2600" dirty="0" smtClean="0"/>
              <a:t>Plastik Şişirme Makinaları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26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r-TR" sz="2600" b="1" dirty="0" smtClean="0"/>
              <a:t>K </a:t>
            </a:r>
            <a:r>
              <a:rPr lang="tr-TR" sz="2600" b="1" dirty="0"/>
              <a:t>(Adet/yıl)= N x 60 x 8 x 300 x R</a:t>
            </a:r>
            <a:endParaRPr lang="tr-TR" sz="26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sz="26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 smtClean="0"/>
              <a:t>N</a:t>
            </a:r>
            <a:r>
              <a:rPr lang="tr-TR" sz="2600" dirty="0"/>
              <a:t>: Dakikadaki baskı sayısı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2600" dirty="0" smtClean="0"/>
              <a:t>Randıman 0,70-0,90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r-TR" sz="2600" b="1" dirty="0"/>
              <a:t>K (Kg/yıl)= K (adet/yıl) x Ürün Ağırlığı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/>
          </a:p>
        </p:txBody>
      </p:sp>
      <p:sp>
        <p:nvSpPr>
          <p:cNvPr id="149508" name="Slayt Numarası Yer Tutucus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315B974-59EC-4149-898A-3FB7326621B5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98330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İleri Teknoloji (Bilgisayar Kontrollü) </a:t>
            </a:r>
            <a:r>
              <a:rPr lang="tr-TR" dirty="0" err="1" smtClean="0"/>
              <a:t>Ekstruderler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1773238"/>
            <a:ext cx="8424862" cy="4813300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tr-TR" dirty="0"/>
              <a:t>Film İmalatı (</a:t>
            </a:r>
            <a:r>
              <a:rPr lang="tr-TR" dirty="0" err="1"/>
              <a:t>Blown</a:t>
            </a:r>
            <a:r>
              <a:rPr lang="tr-TR" dirty="0"/>
              <a:t> film</a:t>
            </a:r>
            <a:r>
              <a:rPr lang="tr-TR" dirty="0" smtClean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3000" b="1" dirty="0"/>
              <a:t>K (kg/yıl)= M x V x 60 x 8 x 300 x R/1000</a:t>
            </a:r>
            <a:endParaRPr lang="tr-TR" sz="30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b="1" dirty="0"/>
              <a:t> </a:t>
            </a:r>
            <a:endParaRPr lang="tr-TR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3000" dirty="0"/>
              <a:t>M: Filmin bir metresinin ağırlığı gr/metre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3000" dirty="0"/>
              <a:t>V: Film çekme hızı, m/</a:t>
            </a:r>
            <a:r>
              <a:rPr lang="tr-TR" sz="3000" dirty="0" err="1"/>
              <a:t>dak</a:t>
            </a:r>
            <a:r>
              <a:rPr lang="tr-TR" sz="30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3000" dirty="0"/>
              <a:t>R: Randıman (% 70-95)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/>
          </a:p>
        </p:txBody>
      </p:sp>
      <p:sp>
        <p:nvSpPr>
          <p:cNvPr id="150532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>
              <a:spcBef>
                <a:spcPct val="20000"/>
              </a:spcBef>
              <a:buClr>
                <a:srgbClr val="9BBB59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eaLnBrk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eaLnBrk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7012082-F982-48B3-89BB-AC366B017162}" type="slidenum">
              <a:rPr lang="tr-TR" altLang="tr-TR" sz="1800" smtClean="0">
                <a:solidFill>
                  <a:srgbClr val="000000"/>
                </a:solidFill>
                <a:latin typeface="Arial" charset="0"/>
              </a:rPr>
              <a:pPr eaLnBrk="1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tr-TR" altLang="tr-TR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545138" y="1588"/>
            <a:ext cx="565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1F497D"/>
                </a:solidFill>
              </a:rPr>
              <a:t>Sanayi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416708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487</Words>
  <Application>Microsoft Office PowerPoint</Application>
  <PresentationFormat>Ekran Gösterisi (4:3)</PresentationFormat>
  <Paragraphs>179</Paragraphs>
  <Slides>18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18</vt:i4>
      </vt:variant>
    </vt:vector>
  </HeadingPairs>
  <TitlesOfParts>
    <vt:vector size="28" baseType="lpstr">
      <vt:lpstr>SimSun</vt:lpstr>
      <vt:lpstr>Arial</vt:lpstr>
      <vt:lpstr>Arial Unicode MS</vt:lpstr>
      <vt:lpstr>Calibri</vt:lpstr>
      <vt:lpstr>Tahoma</vt:lpstr>
      <vt:lpstr>Times New Roman</vt:lpstr>
      <vt:lpstr>Wingdings</vt:lpstr>
      <vt:lpstr>4_Ofis Teması</vt:lpstr>
      <vt:lpstr>5_Ofis Teması</vt:lpstr>
      <vt:lpstr>6_Ofis Teması</vt:lpstr>
      <vt:lpstr> Plastik Sanayi </vt:lpstr>
      <vt:lpstr>PowerPoint Sunusu</vt:lpstr>
      <vt:lpstr>Enjeksiyon Ürünleri İmalatı</vt:lpstr>
      <vt:lpstr>Enjeksiyon Ürünleri İmalatı</vt:lpstr>
      <vt:lpstr>Örnek</vt:lpstr>
      <vt:lpstr>Enjeksiyon Ürünleri İmalatı</vt:lpstr>
      <vt:lpstr>Budinözler (Ekstruderler)</vt:lpstr>
      <vt:lpstr>Budinözler (Ekstruderler)</vt:lpstr>
      <vt:lpstr>İleri Teknoloji (Bilgisayar Kontrollü) Ekstruderler</vt:lpstr>
      <vt:lpstr>İleri Teknoloji (Bilgisayar Kontrollü) Ekstruderler</vt:lpstr>
      <vt:lpstr>Plastik Doğrama</vt:lpstr>
      <vt:lpstr> Yazılım </vt:lpstr>
      <vt:lpstr>Yazılımcılar artık sanayici</vt:lpstr>
      <vt:lpstr>Yazılım Döngüsü</vt:lpstr>
      <vt:lpstr>Satır sayısı üzerinden kapasite</vt:lpstr>
      <vt:lpstr>Adam/saat veya yazılım/saat</vt:lpstr>
      <vt:lpstr>Proje için ekip oluşturma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Reel Sektör Araştırma Geliştirme ve Uygulama Daire Başkanlığı</dc:title>
  <dc:creator>tobb</dc:creator>
  <cp:lastModifiedBy>REMZİ ÖZKAN</cp:lastModifiedBy>
  <cp:revision>42</cp:revision>
  <cp:lastPrinted>2014-12-09T08:03:03Z</cp:lastPrinted>
  <dcterms:created xsi:type="dcterms:W3CDTF">2014-12-03T15:36:12Z</dcterms:created>
  <dcterms:modified xsi:type="dcterms:W3CDTF">2018-07-02T08:26:25Z</dcterms:modified>
</cp:coreProperties>
</file>